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0" r:id="rId5"/>
    <p:sldId id="281" r:id="rId6"/>
    <p:sldId id="261" r:id="rId7"/>
    <p:sldId id="265" r:id="rId8"/>
    <p:sldId id="269" r:id="rId9"/>
    <p:sldId id="270" r:id="rId10"/>
    <p:sldId id="266" r:id="rId11"/>
    <p:sldId id="271" r:id="rId12"/>
    <p:sldId id="272" r:id="rId13"/>
    <p:sldId id="267" r:id="rId14"/>
    <p:sldId id="268" r:id="rId15"/>
    <p:sldId id="282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371"/>
    <a:srgbClr val="00A4CD"/>
    <a:srgbClr val="FF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66" autoAdjust="0"/>
  </p:normalViewPr>
  <p:slideViewPr>
    <p:cSldViewPr snapToGrid="0">
      <p:cViewPr varScale="1">
        <p:scale>
          <a:sx n="125" d="100"/>
          <a:sy n="125" d="100"/>
        </p:scale>
        <p:origin x="96" y="138"/>
      </p:cViewPr>
      <p:guideLst/>
    </p:cSldViewPr>
  </p:slideViewPr>
  <p:outlineViewPr>
    <p:cViewPr>
      <p:scale>
        <a:sx n="33" d="100"/>
        <a:sy n="33" d="100"/>
      </p:scale>
      <p:origin x="0" y="-31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766C-D144-4860-8378-C8AED84E14A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F52D-3802-4A03-8323-AE312A03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311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707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rgbClr val="D1E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rgbClr val="D1E37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18007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1201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402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8187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6674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04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219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rgbClr val="D1E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C123558D-3873-4C60-8FA3-310695C7D71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488" y="5905218"/>
            <a:ext cx="2572512" cy="95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2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51" r:id="rId12"/>
    <p:sldLayoutId id="2147483654" r:id="rId13"/>
    <p:sldLayoutId id="214748365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vo.fi/materiaalipankki-1" TargetMode="External"/><Relationship Id="rId2" Type="http://schemas.openxmlformats.org/officeDocument/2006/relationships/hyperlink" Target="https://rakennerahastot.fi/etusiv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54A3D08-A7EF-45E0-BDFF-0AAF09ECF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/>
              <a:t>Ohjelmakausi 2021-2027 rakennerahastohaut syksy 2024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115F10F2-6CD3-4669-8773-E784001E8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Hakuinfo 20.8.2024</a:t>
            </a:r>
          </a:p>
        </p:txBody>
      </p:sp>
    </p:spTree>
    <p:extLst>
      <p:ext uri="{BB962C8B-B14F-4D97-AF65-F5344CB8AC3E}">
        <p14:creationId xmlns:p14="http://schemas.microsoft.com/office/powerpoint/2010/main" val="4146907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45DB43-1557-E5F0-343B-51EA110B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TL3 valintaperusteet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4D3493-8F47-CEF3-2103-37B54838C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7"/>
            <a:ext cx="10515600" cy="3760569"/>
          </a:xfrm>
        </p:spPr>
        <p:txBody>
          <a:bodyPr/>
          <a:lstStyle/>
          <a:p>
            <a:pPr algn="l" rtl="0" fontAlgn="base"/>
            <a:r>
              <a:rPr lang="fi-FI" sz="1400" b="0" i="0" dirty="0">
                <a:solidFill>
                  <a:srgbClr val="009BE1"/>
                </a:solidFill>
                <a:effectLst/>
                <a:latin typeface="Arial" panose="020B0604020202020204" pitchFamily="34" charset="0"/>
              </a:rPr>
              <a:t>Erityistavoite 3.1: Alueellisen ja paikallisen saavutettavuuden kehittäminen (3.ii)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Hankkeella tuetaan pk-yritysten investointeihin tai kasvuun vaikuttavia, kestäviä liikenne- ja/tai logistiikkainvestointeja, ml. kävelyn ja pyöräilyn yhteydet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Hankkeella tuetaan maantieliikenteen parempaa </a:t>
            </a:r>
            <a:r>
              <a:rPr lang="fi-FI" sz="14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yhteenliitettävyyttä</a:t>
            </a: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muihin kuljetusmuotoihin nähden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älykkäitä ratkaisuja liikenteen ja kestävän liikkumisen tarpeisiin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Hankkeella edistetään liikenneturvallisuutta alueellisesti tai paikallisesti tunnistetuissa kehittämiskohteissa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Hankkeella tuetaan melutasoa alentavia toimia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Hankkeella tuetaan kestävää, ilmastonmuutoksen kestävää, älykästä tai </a:t>
            </a:r>
            <a:r>
              <a:rPr lang="fi-FI" sz="14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yhteenliitetympää</a:t>
            </a: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alueellista tai paikallista saavutettavuutta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on linjassa valtakunnallisen liikennejärjestelmäsuunnitelman kanssa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on linjassa maakuntien liikennejärjestelmäsuunnitelmien kanssa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on linjassa ELY-keskusten hankekorttien kanssa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443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8792BD-371F-BA1A-13F6-269E7810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Myöntövaltuudet EAKR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3D371E4C-8D32-43DE-CE25-C626DED300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1860" y="1688324"/>
            <a:ext cx="4635598" cy="411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5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F00A8E-3193-ECF1-7210-B8F0AB162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Horisontaaliset periaatteet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E528A0-4872-0DCF-A4FC-35B0960A3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Hanke tukee sukupuolten tasa-arvoa.</a:t>
            </a:r>
          </a:p>
          <a:p>
            <a:r>
              <a:rPr lang="fi-FI" dirty="0"/>
              <a:t>Hanke tukee EU:n perusoikeuskirjan periaatteita mukaan lukien yhdenvertaisuutta, syrjimättömyyttä ja esteettömyyttä.</a:t>
            </a:r>
          </a:p>
          <a:p>
            <a:r>
              <a:rPr lang="fi-FI" dirty="0"/>
              <a:t>Hanke tukee kestävän kehityksen periaatteita ja unionin ympäristöpolitiikkaa. </a:t>
            </a:r>
          </a:p>
          <a:p>
            <a:r>
              <a:rPr lang="fi-FI" dirty="0"/>
              <a:t>Hanke tukee EU:n Itämeren alueen strategiaa.</a:t>
            </a:r>
          </a:p>
          <a:p>
            <a:r>
              <a:rPr lang="fi-FI" dirty="0"/>
              <a:t>Rahoittava viranomainen pisteyttää horisontaaliset valintaperusteet asteikolla 0–3. </a:t>
            </a:r>
          </a:p>
        </p:txBody>
      </p:sp>
    </p:spTree>
    <p:extLst>
      <p:ext uri="{BB962C8B-B14F-4D97-AF65-F5344CB8AC3E}">
        <p14:creationId xmlns:p14="http://schemas.microsoft.com/office/powerpoint/2010/main" val="3533772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E48D80-9B17-A33D-3B85-3C0921DA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E552A0-87AA-43C2-857F-EED6CF7A7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Hankeaihiopalaveri ennen hakemuksen jättämistä</a:t>
            </a:r>
          </a:p>
          <a:p>
            <a:pPr lvl="1"/>
            <a:r>
              <a:rPr lang="fi-FI" dirty="0"/>
              <a:t>Puolen tunnin palaveri rahoittajan edustajien kanssa</a:t>
            </a:r>
          </a:p>
          <a:p>
            <a:pPr lvl="1"/>
            <a:r>
              <a:rPr lang="fi-FI" dirty="0"/>
              <a:t>Ennakkomateriaali</a:t>
            </a:r>
          </a:p>
          <a:p>
            <a:r>
              <a:rPr lang="fi-FI" dirty="0">
                <a:hlinkClick r:id="rId2"/>
              </a:rPr>
              <a:t>Etusivu | Rakennerahastot</a:t>
            </a:r>
            <a:endParaRPr lang="fi-FI" dirty="0"/>
          </a:p>
          <a:p>
            <a:r>
              <a:rPr lang="fi-FI" dirty="0">
                <a:hlinkClick r:id="rId3"/>
              </a:rPr>
              <a:t>Materiaalipankki - Etelä-Savon Maakuntaliitto (esavo.fi)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953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92C610-351B-E142-D436-4F34841C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Syksyn haut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93725-0936-D03A-1939-E1C3BE60D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EAKR kehittämishankehaku</a:t>
            </a:r>
          </a:p>
          <a:p>
            <a:pPr lvl="1"/>
            <a:r>
              <a:rPr lang="fi-FI" dirty="0"/>
              <a:t>4,5 MEUR haettavissa </a:t>
            </a:r>
          </a:p>
          <a:p>
            <a:pPr lvl="1"/>
            <a:r>
              <a:rPr lang="fi-FI" dirty="0"/>
              <a:t>Haettavissa kaikki toimintalinjat 1,2 ja 3</a:t>
            </a:r>
          </a:p>
          <a:p>
            <a:pPr lvl="1"/>
            <a:r>
              <a:rPr lang="fi-FI" dirty="0"/>
              <a:t>haku auki 1.8.-20.9. </a:t>
            </a:r>
          </a:p>
          <a:p>
            <a:r>
              <a:rPr lang="fi-FI" dirty="0"/>
              <a:t>JTF kuntien perusrakenteen investointihankehaku</a:t>
            </a:r>
          </a:p>
          <a:p>
            <a:pPr lvl="1"/>
            <a:r>
              <a:rPr lang="fi-FI" dirty="0"/>
              <a:t>1,2 MEUR haettavissa </a:t>
            </a:r>
          </a:p>
          <a:p>
            <a:pPr lvl="1"/>
            <a:r>
              <a:rPr lang="fi-FI" dirty="0"/>
              <a:t>haku auki 1.8.-20.9. 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033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35C97CB1-9364-4564-AC48-2AACD941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Maakuntaliiton JTF-haku syksy 2024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5697A41-85BE-4A74-946B-700526242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260"/>
            <a:ext cx="10515600" cy="3944860"/>
          </a:xfrm>
        </p:spPr>
        <p:txBody>
          <a:bodyPr/>
          <a:lstStyle/>
          <a:p>
            <a:r>
              <a:rPr lang="fi-FI" sz="1400" dirty="0"/>
              <a:t>Erityistavoitekohtaiset valintaperusteet</a:t>
            </a:r>
          </a:p>
          <a:p>
            <a:pPr lvl="1"/>
            <a:r>
              <a:rPr lang="fi-FI" sz="1400" dirty="0">
                <a:highlight>
                  <a:srgbClr val="FFFF00"/>
                </a:highlight>
              </a:rPr>
              <a:t>Hanke edistää kasvuhakuista ja uutta työllistävää liiketoimintaa</a:t>
            </a:r>
          </a:p>
          <a:p>
            <a:pPr lvl="1"/>
            <a:r>
              <a:rPr lang="fi-FI" sz="1400" dirty="0">
                <a:highlight>
                  <a:srgbClr val="FFFF00"/>
                </a:highlight>
              </a:rPr>
              <a:t>Hanke parantaa pk-yritysten kasvu-, kansainvälistymis-, markkinointi- tai innovointivalmiuksia tai -edellytyksiä</a:t>
            </a:r>
          </a:p>
          <a:p>
            <a:pPr lvl="1"/>
            <a:r>
              <a:rPr lang="fi-FI" sz="1400" strike="sngStrike" dirty="0"/>
              <a:t>Hanke tukee pk-yritysten tuotteiden, palveluiden tai tuotantomenetelmien kehittämistä ja kaupallistamista tai uuden teknologian käyttöönottoa</a:t>
            </a:r>
          </a:p>
          <a:p>
            <a:pPr lvl="1"/>
            <a:r>
              <a:rPr lang="fi-FI" sz="1400" strike="sngStrike" dirty="0"/>
              <a:t>Hanke vahvistaa hiilineutraaliin talouteen liittyvää liiketoiminta- ja markkinaosaamista tai kehittää uusia tuote- ja palvelukonsepteja</a:t>
            </a:r>
          </a:p>
          <a:p>
            <a:pPr lvl="1"/>
            <a:r>
              <a:rPr lang="fi-FI" sz="1400" dirty="0">
                <a:highlight>
                  <a:srgbClr val="FFFF00"/>
                </a:highlight>
              </a:rPr>
              <a:t>Hanke tukee ja edistää elinkeinoelämän tarpeista lähtevää TKI-toimintaa</a:t>
            </a:r>
          </a:p>
          <a:p>
            <a:pPr lvl="1"/>
            <a:r>
              <a:rPr lang="fi-FI" sz="1400" strike="sngStrike" dirty="0"/>
              <a:t>Hanke vahvistaa kiertotalouteen ja korkean jalostusasteen biotalouteen liittyvää liiketoiminta- ja markkinaosaamista ja kehittää uusia tuote- ja palvelukonsepteja</a:t>
            </a:r>
          </a:p>
          <a:p>
            <a:pPr lvl="1"/>
            <a:r>
              <a:rPr lang="fi-FI" sz="1400" strike="sngStrike" dirty="0"/>
              <a:t>Hanke tukee ja edistää turveyrittäjien ja muiden turvesektorin toimijoiden uudelleen työllistymistä tai uuden liiketoiminnan käynnistämistä </a:t>
            </a:r>
          </a:p>
          <a:p>
            <a:pPr lvl="1"/>
            <a:r>
              <a:rPr lang="fi-FI" sz="1400" dirty="0">
                <a:highlight>
                  <a:srgbClr val="FFFF00"/>
                </a:highlight>
              </a:rPr>
              <a:t>Hankkeella tuetaan uudistuvaa liiketoimintaa sekä yritysten jatkuvuutta </a:t>
            </a:r>
          </a:p>
          <a:p>
            <a:pPr lvl="1"/>
            <a:r>
              <a:rPr lang="fi-FI" sz="1400" strike="sngStrike" dirty="0"/>
              <a:t>Hanke edistää hiilinielujen säilyttämistä tai ennallistamista </a:t>
            </a:r>
          </a:p>
          <a:p>
            <a:pPr lvl="1"/>
            <a:r>
              <a:rPr lang="fi-FI" sz="1400" dirty="0">
                <a:highlight>
                  <a:srgbClr val="00FFFF"/>
                </a:highlight>
              </a:rPr>
              <a:t>Hanke tukee elinkeinojen sopeutumista ilmastonmuutokseen </a:t>
            </a:r>
          </a:p>
          <a:p>
            <a:pPr lvl="1"/>
            <a:r>
              <a:rPr lang="fi-FI" sz="1400" strike="sngStrike" dirty="0"/>
              <a:t>Hankkeen toimenpiteillä edistetään työttömien ja työelämän ulkopuolella olevien työllisyyttä välittömästi tai välillisesti. </a:t>
            </a:r>
          </a:p>
          <a:p>
            <a:pPr lvl="1"/>
            <a:r>
              <a:rPr lang="fi-FI" sz="1400" strike="sngStrike" dirty="0"/>
              <a:t>Hankkeessa edistetään erilaisia työmahdollisuuksien räätälöintejä yhteistyössä rekrytoivien työnantajien kanssa </a:t>
            </a:r>
          </a:p>
          <a:p>
            <a:pPr lvl="1"/>
            <a:r>
              <a:rPr lang="fi-FI" sz="1400" strike="sngStrike" dirty="0"/>
              <a:t>Hanke vastaa osaltaan tunnistettuihin paikallisiin/alueellisiin työvoimatarpeisiin </a:t>
            </a:r>
          </a:p>
          <a:p>
            <a:pPr lvl="1"/>
            <a:r>
              <a:rPr lang="fi-FI" sz="1400" strike="sngStrike" dirty="0"/>
              <a:t>Hankkeen toimenpiteillä edistetään koulutuksessa aliedustettuihin ryhmiin kuuluvien osaamista ja sitä kautta työllistymismahdollisuuksia. </a:t>
            </a:r>
          </a:p>
        </p:txBody>
      </p:sp>
    </p:spTree>
    <p:extLst>
      <p:ext uri="{BB962C8B-B14F-4D97-AF65-F5344CB8AC3E}">
        <p14:creationId xmlns:p14="http://schemas.microsoft.com/office/powerpoint/2010/main" val="175863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45DB43-1557-E5F0-343B-51EA110B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EAKR TL1 valintaperusteet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4D3493-8F47-CEF3-2103-37B54838C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1"/>
            <a:ext cx="10515600" cy="4102873"/>
          </a:xfrm>
        </p:spPr>
        <p:txBody>
          <a:bodyPr/>
          <a:lstStyle/>
          <a:p>
            <a:pPr algn="l" rtl="0" fontAlgn="base"/>
            <a:r>
              <a:rPr lang="fi-FI" sz="1400" b="0" i="0" dirty="0">
                <a:solidFill>
                  <a:srgbClr val="009BE1"/>
                </a:solidFill>
                <a:effectLst/>
                <a:latin typeface="Arial" panose="020B0604020202020204" pitchFamily="34" charset="0"/>
              </a:rPr>
              <a:t>Erityistavoite 1.1: Tutkimus- ja innovointivalmiuksien ja kehittyneiden teknologioiden </a:t>
            </a:r>
            <a:endParaRPr lang="fi-FI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fi-FI" sz="1400" b="0" i="0" dirty="0">
                <a:solidFill>
                  <a:srgbClr val="009BE1"/>
                </a:solidFill>
                <a:effectLst/>
                <a:latin typeface="Arial" panose="020B0604020202020204" pitchFamily="34" charset="0"/>
              </a:rPr>
              <a:t>käyttöönoton parantaminen (1.i) </a:t>
            </a:r>
            <a:endParaRPr lang="fi-FI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vahvistaa osaamista, ennakointi- tai innovointitoimintaa tai uusien teknologioiden kehittämistä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pk-yritysten tuotteiden, materiaalien, palvelujen tai tuotantomenetelmien kehittämistä, pilotointia ja kaupallistamista tai uusien teknologioiden käyttöönottoa ja hyödyntämistä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kaupunkien ja kuntien pilotointi- ja kokeiluympäristöjen kehittämistä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elinkeinoelämän tarpeista lähtevää TKI-toimintaa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edistää kasvuhakuista tai työllistävää yritystoimintaa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edistää oppi- ja tutkimuslaitosten sekä elinkeinoelämän välistä yhteistyötä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älykkääseen erikoistumiseen liittyviä alueiden välisiä ja/tai kansainvälisiä kumppanuuksia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Hanke kohdistuu maakuntien strategioissa (erityisesti Älykkään Erikoistumisen Strategia) tunnistettuihin kärkialoihin tai kehittämiskohteisiin </a:t>
            </a:r>
            <a:r>
              <a:rPr lang="fi-FI" sz="1400" dirty="0">
                <a:solidFill>
                  <a:srgbClr val="000000"/>
                </a:solidFill>
                <a:latin typeface="Arial" panose="020B0604020202020204" pitchFamily="34" charset="0"/>
              </a:rPr>
              <a:t>Etelä-Savon maakuntaohjelman sekä ÄES mukaisia hankkeita, VESI – METSÄ – RUOKA - MATKAILU-HYVINVOINTI ja poikkileikkaavia teemoja: vihreä siirtymä ja ratkaisut, digitalisaatio, yrittäjyys, ekosysteemit ja klusterit, osaaminen.</a:t>
            </a:r>
            <a:endParaRPr lang="fi-FI" sz="14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6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45DB43-1557-E5F0-343B-51EA110B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TL1 valintaperusteet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4D3493-8F47-CEF3-2103-37B54838C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033"/>
            <a:ext cx="10515600" cy="4294102"/>
          </a:xfrm>
        </p:spPr>
        <p:txBody>
          <a:bodyPr/>
          <a:lstStyle/>
          <a:p>
            <a:pPr algn="l" rtl="0" fontAlgn="base"/>
            <a:r>
              <a:rPr lang="fi-FI" sz="1400" b="0" i="0" dirty="0">
                <a:solidFill>
                  <a:srgbClr val="009BE1"/>
                </a:solidFill>
                <a:effectLst/>
                <a:latin typeface="Arial" panose="020B0604020202020204" pitchFamily="34" charset="0"/>
              </a:rPr>
              <a:t>Erityistavoite 1.2: Digitalisaation etujen hyödyntäminen kansalaisten, yritysten ja julkishallinnon hyväksi (1.ii) </a:t>
            </a:r>
            <a:endParaRPr lang="fi-FI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edistää digitalisaation hyödyntämistä TKI-toiminnassa,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uusien digitaalisten työmenetelmien käyttöönottoa julkisella ja/tai yksityisellä sektorilla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edistää digitalisaation ja sitä hyödyntävien teknologioiden soveltamista tai hyödyntämistä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edistää jo rakennettujen tehokkaiden tietoliikenneverkkojen käyttöönottoa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älykkään ja vähäpäästöisen liikkumisen innovaatioita ja digitalisaatiota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pk-yritysten digitalisaatiota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edistää kasvuhakuista tai työllistävää yritystoimintaa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pk-yrityksen kansainvälistymistä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digitaalisten innovaatiokeskusten käynnistämistä ja/tai kehittämistä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yritysten sähköistä liiketoiminnan, asiakaspalvelun tai teknologisen osaamisen kehittämistä ja teknologian käyttöönottoa </a:t>
            </a:r>
          </a:p>
          <a:p>
            <a:pPr algn="l" rtl="0" fontAlgn="base"/>
            <a:endParaRPr lang="fi-FI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0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45DB43-1557-E5F0-343B-51EA110B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TL1 valintaperusteet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4D3493-8F47-CEF3-2103-37B54838C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3"/>
            <a:ext cx="10515600" cy="4142631"/>
          </a:xfrm>
        </p:spPr>
        <p:txBody>
          <a:bodyPr/>
          <a:lstStyle/>
          <a:p>
            <a:pPr algn="l" rtl="0" fontAlgn="base"/>
            <a:r>
              <a:rPr lang="fi-FI" sz="1400" b="0" i="0" dirty="0">
                <a:solidFill>
                  <a:srgbClr val="009BE1"/>
                </a:solidFill>
                <a:effectLst/>
                <a:latin typeface="Arial" panose="020B0604020202020204" pitchFamily="34" charset="0"/>
              </a:rPr>
              <a:t>Erityistavoite 1.3: Pk-yritysten kasvun ja kilpailukyvyn parantaminen (1.iii) </a:t>
            </a:r>
            <a:endParaRPr lang="fi-FI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parantaa pk-yritysten kasvu-, kansainvälistymis-, markkinointi- tai innovointivalmiuksia tai -edellytyksiä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pk-yritysten tuotteiden, palveluiden tai tuotantomenetelmien kehittämistä ja kaupallistamista tai uuden teknologian käyttöönottoa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Hankkeella aktivoidaan pk-yritysten innovaatiotoimintaa tai uusien liiketoimintakonseptien syntymistä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pk-yrityksen kansainvälistymistä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edistää kasvuhakuista tai työllistävää yritystoimintaa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vahvistaa hiilineutraaliin talouteen liittyvää liiketoiminta- ja markkinaosaamista tai kehittää uusia tuote- ja palvelukonsepteja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Hanke vahvistaa pk-yritysten valmiuksia luovan osaamisen hyödyntämiseen </a:t>
            </a:r>
            <a:r>
              <a:rPr lang="fi-FI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(esim. digitaaliset tuotteet, palvelut ja liiketoimintamallit, muotoiluosaaminen)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Hankkeella tuetaan uutta tai uudistuvaa liiketoimintaa tai yritysten jatkuvuutta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Hankkeessa kehitetään ekosysteemejä, osaamiskeskittymiä tai verkostoja, joihin voi osallistua myös suuria yrityksiä </a:t>
            </a:r>
          </a:p>
          <a:p>
            <a:pPr marL="0" indent="0" algn="l" rtl="0" fontAlgn="base">
              <a:buNone/>
            </a:pPr>
            <a:endParaRPr lang="fi-FI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0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45DB43-1557-E5F0-343B-51EA110B9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85"/>
          </a:xfrm>
        </p:spPr>
        <p:txBody>
          <a:bodyPr/>
          <a:lstStyle/>
          <a:p>
            <a:r>
              <a:rPr lang="fi-FI" dirty="0"/>
              <a:t>TL2 valintaperusteet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4D3493-8F47-CEF3-2103-37B54838C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8009"/>
            <a:ext cx="10515600" cy="5088835"/>
          </a:xfrm>
        </p:spPr>
        <p:txBody>
          <a:bodyPr/>
          <a:lstStyle/>
          <a:p>
            <a:pPr algn="l" rtl="0" fontAlgn="base"/>
            <a:r>
              <a:rPr lang="fi-FI" sz="1400" b="0" i="0" dirty="0">
                <a:solidFill>
                  <a:srgbClr val="009BE1"/>
                </a:solidFill>
                <a:effectLst/>
                <a:latin typeface="Arial" panose="020B0604020202020204" pitchFamily="34" charset="0"/>
              </a:rPr>
              <a:t>Erityistavoite 2.1: Energiatehokkuustoimenpiteiden edistäminen ja kasvihuonekaasupäästöjen vähentäminen (2.i) </a:t>
            </a:r>
            <a:endParaRPr lang="fi-FI" sz="1400" b="0" i="0" dirty="0">
              <a:solidFill>
                <a:srgbClr val="009BE1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hiilineutraalien ratkaisujen tai toimintamallien kehittämistä</a:t>
            </a:r>
            <a:r>
              <a:rPr lang="fi-FI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edistää energiatehokkuutta koskevaa yhteistyötä eri toimijoiden välillä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edistää uusiutuviin energialähteisiin tai energiatuotannon monipuolistamiseen liittyvää ja energiatehokkuutta lisäävää tutkimus- ja kehitystyötä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edistää hiilineutraaliin talouteen liittyvien uusien energia- ja materiaalitehokkuutta parantavien toimintatapojen, teknologioiden ja ratkaisujen soveltamista yrityksissä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pk-yritysten kestävää kasvua ja uudistumista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pk-yrityksen kansainvälistymistä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edistää pk-yritysten hiilineutraalisuutta edistävien tuotteiden, materiaalien, palvelujen tai tuotantomenetelmien kehittämistä, pilotointia ja kaupallistamista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edistää elinkeinoelämäverkottunutta tutkimusta, yhteiskehittämistä tai julkisia innovatiivisia hankintoja energiansäästön tai energiatehokkuuden parantamiseksi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kehittää työkaluja hiilineutraalisuustavoitteiden monitorointiin ja seurantaan osana kilpailukykyisten tuotteiden, palvelujen ja ratkaisujen kehittämistä sekä elinkeinoelämälähtöistä tutkimusta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on kansallisen ilmasto- ja energiastrategian (NCEP) mukainen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on pitkän aikavälin korjausrakentamisstrategian 2020-2050 mukainen </a:t>
            </a: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fi-FI" sz="1400" b="0" i="0" strike="sng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12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45DB43-1557-E5F0-343B-51EA110B9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85"/>
          </a:xfrm>
        </p:spPr>
        <p:txBody>
          <a:bodyPr/>
          <a:lstStyle/>
          <a:p>
            <a:r>
              <a:rPr lang="fi-FI" dirty="0"/>
              <a:t>TL2 valintaperusteet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4D3493-8F47-CEF3-2103-37B54838C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306"/>
            <a:ext cx="10515600" cy="4587904"/>
          </a:xfrm>
        </p:spPr>
        <p:txBody>
          <a:bodyPr/>
          <a:lstStyle/>
          <a:p>
            <a:pPr algn="l" rtl="0" fontAlgn="base"/>
            <a:r>
              <a:rPr lang="fi-FI" sz="1400" b="0" i="0" dirty="0">
                <a:solidFill>
                  <a:srgbClr val="009BE1"/>
                </a:solidFill>
                <a:effectLst/>
                <a:latin typeface="Arial" panose="020B0604020202020204" pitchFamily="34" charset="0"/>
              </a:rPr>
              <a:t>Erityistavoite 2.2: Ilmastonmuutokseen sopeutumisen, riskien ehkäisemisen ja katastrofivalmiuden ja -palautuvuuden edistäminen 2.iv)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lisää neuvontaa ja tukea ilmastotyön organisoitumisessa ja resursoinnissa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</a:t>
            </a:r>
            <a:r>
              <a:rPr lang="fi-FI" sz="14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ilmastoresilienssin</a:t>
            </a: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vahvistamista ilmastonmuutokseen sopeutumiseksi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edistää hiilinielujen säilyttämistä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yritysten ja alueiden pilotointi- ja kokeiluympäristöjen kehittämistä hiilineutraaliuteen sekä ilmastonmuutokseen sopeutumiseen liittyen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elinkeinojen sopeutumista ilmastonmuutokseen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ilmastokestävyyden vahvistamista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Hankkeessa kehitetään työvälineitä ilmastonmuutokseen sopeutumiseen ja riskienhallintaan liittyvien suunnittelukäytäntöjen ja -prosessien kehittämiseen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Hankkeessa kehitetään innovatiivisia menetelmiä, teknologioita tai tuotteita, joiden avulla edistetään sopeutumista ilmastonmuutokseen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on linjassa kansallinen ilmastonmuutokseen sopeutumissuunnitelman kanssa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on linjassa kansallisen ja alueellisten riskiarvioiden kanssa </a:t>
            </a:r>
          </a:p>
        </p:txBody>
      </p:sp>
    </p:spTree>
    <p:extLst>
      <p:ext uri="{BB962C8B-B14F-4D97-AF65-F5344CB8AC3E}">
        <p14:creationId xmlns:p14="http://schemas.microsoft.com/office/powerpoint/2010/main" val="123712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45DB43-1557-E5F0-343B-51EA110B9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85"/>
          </a:xfrm>
        </p:spPr>
        <p:txBody>
          <a:bodyPr/>
          <a:lstStyle/>
          <a:p>
            <a:r>
              <a:rPr lang="fi-FI" dirty="0"/>
              <a:t>TL2 valintaperusteet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4D3493-8F47-CEF3-2103-37B54838C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306"/>
            <a:ext cx="10515600" cy="4587904"/>
          </a:xfrm>
        </p:spPr>
        <p:txBody>
          <a:bodyPr/>
          <a:lstStyle/>
          <a:p>
            <a:pPr algn="l" rtl="0" fontAlgn="base"/>
            <a:r>
              <a:rPr lang="fi-FI" sz="1400" b="0" i="0" dirty="0">
                <a:solidFill>
                  <a:srgbClr val="009BE1"/>
                </a:solidFill>
                <a:effectLst/>
                <a:latin typeface="Arial" panose="020B0604020202020204" pitchFamily="34" charset="0"/>
              </a:rPr>
              <a:t>Erityistavoite 2.3: Kiertotalouteen siirtymisen edistäminen (2.vi) </a:t>
            </a:r>
            <a:endParaRPr lang="fi-FI" sz="1400" b="0" i="0" dirty="0">
              <a:solidFill>
                <a:srgbClr val="009BE1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tukee kiertotalouteen ja korkean jalostusasteen biotalouteen, </a:t>
            </a:r>
            <a:r>
              <a:rPr lang="fi-FI" sz="14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cleantechiin</a:t>
            </a: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tai hiilenkiertoon liittyvää TKI-toimintaa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kiertotalouden tiekarttojen valmistelua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Hankkeessa kehitetään älykästä materiaalien hallintaa ja hillitään jätteiden syntyä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edistää hiilensidontaan ja/tai hiilinieluihin liittyvää tutkimus- ja kehitystyötä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Hankkeella kehitetään luonnonvara-alan kestävyyttä ja nostetaan luonnonvarojen ja teollisuuden sivutuotteiden jalostusastetta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pk-yritysten kestävää kasvua ja uudistumista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tukee pk-yrityksen kansainvälistymistä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edistää digitaalisia ratkaisuja kiertotalouteen siirtymisessä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Hanke vahvistaa kiertotalouteen ja korkean jalostusasteen biotalouteen liittyvää liiketoiminta- ja markkinaosaamista ja kehittää uusia tuote- ja palvelukonsepteja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Hankkeessa kehitetään ekosysteemejä, osaamiskeskittymiä ja verkostoja sekä tuetaan muita yhteistyömuotoja, joihin voi osallistua myös suuria yrityksiä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Hanke on linjassa valtakunnallisen jätesuunnitelman kanssa </a:t>
            </a:r>
          </a:p>
          <a:p>
            <a:pPr algn="l" rtl="0" fontAlgn="base"/>
            <a:endParaRPr lang="fi-FI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1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EU rahastot TEM2">
      <a:dk1>
        <a:sysClr val="windowText" lastClr="000000"/>
      </a:dk1>
      <a:lt1>
        <a:sysClr val="window" lastClr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6" id="{35F1BC7A-8F6E-4820-BFFA-B85583EF9090}" vid="{793004CE-1CC1-478D-B787-B676333D21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FAD4DC4A55B4D8C2FECEB7F7B9099" ma:contentTypeVersion="3" ma:contentTypeDescription="Create a new document." ma:contentTypeScope="" ma:versionID="136b400f14731459adb0fa88857b20aa">
  <xsd:schema xmlns:xsd="http://www.w3.org/2001/XMLSchema" xmlns:xs="http://www.w3.org/2001/XMLSchema" xmlns:p="http://schemas.microsoft.com/office/2006/metadata/properties" xmlns:ns2="0e9b6fa5-23b6-44f0-92e5-d25eb126bf97" targetNamespace="http://schemas.microsoft.com/office/2006/metadata/properties" ma:root="true" ma:fieldsID="4246869514928c418774ffa74f4ba269" ns2:_="">
    <xsd:import namespace="0e9b6fa5-23b6-44f0-92e5-d25eb126bf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b6fa5-23b6-44f0-92e5-d25eb126bf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EF0E06-478F-463A-BF0C-37012BE53F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AA9182-C131-47FE-B8AA-0B76C7B7A7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9b6fa5-23b6-44f0-92e5-d25eb126b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4E0825-205B-4D39-89E3-90D6E29FDE93}">
  <ds:schemaRefs>
    <ds:schemaRef ds:uri="http://schemas.microsoft.com/office/2006/documentManagement/types"/>
    <ds:schemaRef ds:uri="0e9b6fa5-23b6-44f0-92e5-d25eb126bf97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Ohjelmakausi2021-2027_vihreä</Template>
  <TotalTime>1259</TotalTime>
  <Words>1165</Words>
  <Application>Microsoft Office PowerPoint</Application>
  <PresentationFormat>Laajakuva</PresentationFormat>
  <Paragraphs>122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</vt:lpstr>
      <vt:lpstr>Tahoma</vt:lpstr>
      <vt:lpstr>Office-teema</vt:lpstr>
      <vt:lpstr>Ohjelmakausi 2021-2027 rakennerahastohaut syksy 2024</vt:lpstr>
      <vt:lpstr>Syksyn haut </vt:lpstr>
      <vt:lpstr> Maakuntaliiton JTF-haku syksy 2024</vt:lpstr>
      <vt:lpstr>EAKR TL1 valintaperusteet</vt:lpstr>
      <vt:lpstr>TL1 valintaperusteet</vt:lpstr>
      <vt:lpstr>TL1 valintaperusteet</vt:lpstr>
      <vt:lpstr>TL2 valintaperusteet</vt:lpstr>
      <vt:lpstr>TL2 valintaperusteet</vt:lpstr>
      <vt:lpstr>TL2 valintaperusteet</vt:lpstr>
      <vt:lpstr>TL3 valintaperusteet</vt:lpstr>
      <vt:lpstr>Myöntövaltuudet EAKR</vt:lpstr>
      <vt:lpstr>Horisontaaliset periaatteet</vt:lpstr>
      <vt:lpstr>Lisätietoa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Pirjo Paananen</dc:creator>
  <cp:lastModifiedBy>Pirjo Paananen</cp:lastModifiedBy>
  <cp:revision>70</cp:revision>
  <dcterms:created xsi:type="dcterms:W3CDTF">2023-04-03T06:54:19Z</dcterms:created>
  <dcterms:modified xsi:type="dcterms:W3CDTF">2024-08-20T10:34:50Z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0x010100010FAD4DC4A55B4D8C2FECEB7F7B9099</vt:lpwstr>
  </property>
</Properties>
</file>